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Open Sans" pitchFamily="34" charset="0"/>
      <p:bold r:id="rId17"/>
    </p:embeddedFont>
    <p:embeddedFont>
      <p:font typeface="Open Sans" pitchFamily="34" charset="-122"/>
      <p:bold r:id="rId18"/>
    </p:embeddedFont>
    <p:embeddedFont>
      <p:font typeface="Open Sans" pitchFamily="34" charset="-120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35E5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B3BDB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9907C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B3BDB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hyperlink" Target="https://www.gamma.app/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B3BDB5">
              <a:alpha val="85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925" y="-150495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2700099"/>
            <a:ext cx="130428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" altLang="en-US" sz="4450" dirty="0">
                <a:latin typeface="Times New Roman" panose="02020603050405020304" charset="0"/>
                <a:cs typeface="Times New Roman" panose="02020603050405020304" charset="0"/>
              </a:rPr>
              <a:t>Дәріс 7.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Тұлға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туралы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индивидуалды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және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аналитикалық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психология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теорияларын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тәжірибеде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қолданылуы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Адлер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4450" dirty="0">
                <a:latin typeface="Times New Roman" panose="02020603050405020304" charset="0"/>
                <a:cs typeface="Times New Roman" panose="02020603050405020304" charset="0"/>
              </a:rPr>
              <a:t>Юнг</a:t>
            </a:r>
            <a:r>
              <a:rPr lang="en-US" altLang="ru-RU" sz="445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44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083560" y="375285"/>
            <a:ext cx="788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Әл-Фараби атындағы Қазақ Ұлттық университеті</a:t>
            </a:r>
            <a:b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Жалпы және қолданбалы психология кафедрасы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8757285" y="6717665"/>
            <a:ext cx="566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Дәріскер: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Психология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ғылымдарының докторы, профессор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Тоқсанбаева Н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.К.</a:t>
            </a:r>
            <a:endParaRPr lang="en-US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9705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Қорытынды: Тұлға психологиясы – адамды түсінудің кілті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3576042"/>
            <a:ext cx="1270265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Адлер мен Юнгтің тұлға теориялары бүгінгі психологиялық практиканың іргетасы болып табылады. Олар адамды жан-жақты түсінуге, оның ішкі әлемі мен сыртқы әрекеттері арасындағы байланысты табуға көмектеседі.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20891"/>
            <a:ext cx="30480" cy="1236107"/>
          </a:xfrm>
          <a:prstGeom prst="rect">
            <a:avLst/>
          </a:prstGeom>
          <a:solidFill>
            <a:srgbClr val="835E54"/>
          </a:solidFill>
        </p:spPr>
      </p:sp>
      <p:sp>
        <p:nvSpPr>
          <p:cNvPr id="5" name="Text 3"/>
          <p:cNvSpPr/>
          <p:nvPr/>
        </p:nvSpPr>
        <p:spPr>
          <a:xfrm>
            <a:off x="793790" y="4812149"/>
            <a:ext cx="130428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Тұлғаны терең зерттеу – тек жеке адамның ғана емес, сонымен қатар қоғамның да дамуы үшін маңызды. Психологиялық білімді кеңінен насихаттау арқылы біз адамдардың өзін-өзі тануына және өмір сапасын арттыруына ықпал етеміз.</a:t>
            </a:r>
            <a:endParaRPr lang="en-US" sz="1750" dirty="0"/>
          </a:p>
        </p:txBody>
      </p:sp>
      <p:pic>
        <p:nvPicPr>
          <p:cNvPr id="6" name="Image 0" descr="preencoded.pn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6156008"/>
            <a:ext cx="2258735" cy="623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3256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Тұлға психологиясының негізі: Адлер мен Юнгнің жаңалықтары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54442"/>
            <a:ext cx="6407944" cy="2810947"/>
          </a:xfrm>
          <a:prstGeom prst="roundRect">
            <a:avLst>
              <a:gd name="adj" fmla="val 3389"/>
            </a:avLst>
          </a:prstGeom>
          <a:solidFill>
            <a:srgbClr val="FFFCFA"/>
          </a:solidFill>
          <a:ln w="30480">
            <a:solidFill>
              <a:srgbClr val="D1C8C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3154442"/>
            <a:ext cx="121920" cy="2810947"/>
          </a:xfrm>
          <a:prstGeom prst="roundRect">
            <a:avLst>
              <a:gd name="adj" fmla="val 78139"/>
            </a:avLst>
          </a:prstGeom>
          <a:solidFill>
            <a:srgbClr val="835E54"/>
          </a:solidFill>
        </p:spPr>
      </p:sp>
      <p:sp>
        <p:nvSpPr>
          <p:cNvPr id="5" name="Text 3"/>
          <p:cNvSpPr/>
          <p:nvPr/>
        </p:nvSpPr>
        <p:spPr>
          <a:xfrm>
            <a:off x="1173004" y="3411736"/>
            <a:ext cx="5771436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Альфред Адлер: Индивидтің Әлеуметтік Орны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73004" y="4256484"/>
            <a:ext cx="5771436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Адлер адамды әлеуметтік ортадағы орны мен мақсаттары арқылы түсінді. Оның теориясы жеке тұлғаның қоғаммен өзара әрекеттесуіне және әлеуметтік қызығушылыққа баса назар аударады.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154442"/>
            <a:ext cx="6408063" cy="2810947"/>
          </a:xfrm>
          <a:prstGeom prst="roundRect">
            <a:avLst>
              <a:gd name="adj" fmla="val 3389"/>
            </a:avLst>
          </a:prstGeom>
          <a:solidFill>
            <a:srgbClr val="FFFCFA"/>
          </a:solidFill>
          <a:ln w="30480">
            <a:solidFill>
              <a:srgbClr val="D1C8C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428548" y="3154442"/>
            <a:ext cx="121920" cy="2810947"/>
          </a:xfrm>
          <a:prstGeom prst="roundRect">
            <a:avLst>
              <a:gd name="adj" fmla="val 78139"/>
            </a:avLst>
          </a:prstGeom>
          <a:solidFill>
            <a:srgbClr val="835E54"/>
          </a:solidFill>
        </p:spPr>
      </p:sp>
      <p:sp>
        <p:nvSpPr>
          <p:cNvPr id="9" name="Text 7"/>
          <p:cNvSpPr/>
          <p:nvPr/>
        </p:nvSpPr>
        <p:spPr>
          <a:xfrm>
            <a:off x="7807762" y="3411736"/>
            <a:ext cx="546449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Карл Юнг: Коллективтік Бейсаналық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807762" y="3902154"/>
            <a:ext cx="5771555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Юнг адамзаттың ортақ тәжірибелерінен туындаған коллективтік бейсаналық пен архетиптер теориясын ұсынды. Бұл теория тұлғаның терең психологиялық қабаттарын зерттейді.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6220539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Бұл екі іргелі теория тұлға психологиясының қазіргі дамуына негіз болды, адам мінез-құлқын әртүрлі қырынан түсінуге мүмкіндік береді.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7828" y="982147"/>
            <a:ext cx="13194744" cy="12818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Адлердің индивидуалды психологиясы: өмірлік мақсат пен әлеуметтік қызығушылық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828" y="2802374"/>
            <a:ext cx="3692128" cy="20512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72970" y="2756178"/>
            <a:ext cx="6347222" cy="1312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Өмірлік мақсат: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Адлердің пайымдауынша, тұлғаның барлық мінез-құлқы белгілі бір өмірлік мақсаттарға бағытталған. Бұл мақсаттар адамның өміріне мән беріп, оның әрекеттерін реттейді.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572970" y="4253270"/>
            <a:ext cx="6347222" cy="1312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C9907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Әлеуметтік рөл: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Отбасы мен әлеуметтік орта адамның тұлғалық дамуында шешуші рөл атқарады. Адлер өз пациенттерінің отбасылық тарихын зерттеу арқылы олардың мақсаттары мен мінез-құлқының қалыптасуын көрсетті.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572970" y="5750362"/>
            <a:ext cx="6347222" cy="1312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B3BDB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Практикада: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Адлерлік психотерапияда клиенттің мақсаттарын айқындап, оларды оң бағытқа өзгертуге көмектеседі. Мысалы, клиенттің төмен өз-өзіне баға беруін "жетілдіруге деген ұмтылыс" деп қайта қарастыру.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925" y="785217"/>
            <a:ext cx="13168551" cy="13051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Юнгтің аналитикалық психологиясы: бейсаналықтың терең қабаттары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925" y="2508052"/>
            <a:ext cx="4215527" cy="260532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32510" y="5322213"/>
            <a:ext cx="3612356" cy="3263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Коллективтік бейсаналық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730925" y="5773817"/>
            <a:ext cx="4215527" cy="167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Юнг адамзатқа ортақ тәжірибелер мен символдар жиынтығы – коллективтік бейсаналықтың бар екенін дәлелдеді. Одан Ана, Батыр, Көлеңке сияқты архетиптер туындайды.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437" y="2508052"/>
            <a:ext cx="4215527" cy="26053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625584" y="5322213"/>
            <a:ext cx="3379232" cy="3263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Тұлғаның интеграциясы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5207437" y="5773817"/>
            <a:ext cx="4215527" cy="167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Тұлғаның өзін-өзі тануы мен интеграциясы – жеке тұлғалық дамудың негізгі процесі. Бұл саналы және бейсаналы аспектілерді біріктіру арқылы жүзеге асады.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948" y="2508052"/>
            <a:ext cx="4215527" cy="26053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867424" y="5322213"/>
            <a:ext cx="3848576" cy="3263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Түс талдауы мен символика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9683948" y="5773817"/>
            <a:ext cx="4215527" cy="16704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Юнг пациенттерінің түстерін талдау арқылы олардың ішкі әлеміндегі архетиптер мен символдық мағыналарды ашты. Бұл бейсаналықпен байланыс орнатуға көмектесті.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760" y="586740"/>
            <a:ext cx="13136880" cy="1333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Теориялардың тәжірибедегі қолданылуы: психотерапия мен кеңес беру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46760" y="2667238"/>
            <a:ext cx="4236720" cy="4977527"/>
          </a:xfrm>
          <a:prstGeom prst="roundRect">
            <a:avLst>
              <a:gd name="adj" fmla="val 3453"/>
            </a:avLst>
          </a:prstGeom>
          <a:solidFill>
            <a:srgbClr val="FFFCFA"/>
          </a:solidFill>
        </p:spPr>
      </p:sp>
      <p:sp>
        <p:nvSpPr>
          <p:cNvPr id="4" name="Shape 2"/>
          <p:cNvSpPr/>
          <p:nvPr/>
        </p:nvSpPr>
        <p:spPr>
          <a:xfrm>
            <a:off x="746760" y="2636758"/>
            <a:ext cx="4236720" cy="121920"/>
          </a:xfrm>
          <a:prstGeom prst="roundRect">
            <a:avLst>
              <a:gd name="adj" fmla="val 73511"/>
            </a:avLst>
          </a:prstGeom>
          <a:solidFill>
            <a:srgbClr val="835E54"/>
          </a:solidFill>
        </p:spPr>
      </p:sp>
      <p:sp>
        <p:nvSpPr>
          <p:cNvPr id="5" name="Shape 3"/>
          <p:cNvSpPr/>
          <p:nvPr/>
        </p:nvSpPr>
        <p:spPr>
          <a:xfrm>
            <a:off x="2545080" y="2347198"/>
            <a:ext cx="640080" cy="640080"/>
          </a:xfrm>
          <a:prstGeom prst="roundRect">
            <a:avLst>
              <a:gd name="adj" fmla="val 142857"/>
            </a:avLst>
          </a:prstGeom>
          <a:solidFill>
            <a:srgbClr val="835E54"/>
          </a:solidFill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7128" y="2507218"/>
            <a:ext cx="255984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0600" y="3200638"/>
            <a:ext cx="3749040" cy="10001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Адлерлік терапия: Мақсатқа бағытталған кеңес беру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90600" y="4328755"/>
            <a:ext cx="3749040" cy="30721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Клиенттің өмірлік мақсаттарын айқындап, оны өзгертуге, әлеуметтік қызығушылықты дамытуға бағытталған. Қазақстандық психолог А.Есенованың тәжірибесінде депрессиямен келген клиенттің өмірлік мақсатын қайта құру арқылы жаңа мотивация берген.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5196840" y="2667238"/>
            <a:ext cx="4236720" cy="4977527"/>
          </a:xfrm>
          <a:prstGeom prst="roundRect">
            <a:avLst>
              <a:gd name="adj" fmla="val 3453"/>
            </a:avLst>
          </a:prstGeom>
          <a:solidFill>
            <a:srgbClr val="FFFCFA"/>
          </a:solidFill>
        </p:spPr>
      </p:sp>
      <p:sp>
        <p:nvSpPr>
          <p:cNvPr id="10" name="Shape 7"/>
          <p:cNvSpPr/>
          <p:nvPr/>
        </p:nvSpPr>
        <p:spPr>
          <a:xfrm>
            <a:off x="5196840" y="2636758"/>
            <a:ext cx="4236720" cy="121920"/>
          </a:xfrm>
          <a:prstGeom prst="roundRect">
            <a:avLst>
              <a:gd name="adj" fmla="val 73511"/>
            </a:avLst>
          </a:prstGeom>
          <a:solidFill>
            <a:srgbClr val="835E54"/>
          </a:solidFill>
        </p:spPr>
      </p:sp>
      <p:sp>
        <p:nvSpPr>
          <p:cNvPr id="11" name="Shape 8"/>
          <p:cNvSpPr/>
          <p:nvPr/>
        </p:nvSpPr>
        <p:spPr>
          <a:xfrm>
            <a:off x="6995160" y="2347198"/>
            <a:ext cx="640080" cy="640080"/>
          </a:xfrm>
          <a:prstGeom prst="roundRect">
            <a:avLst>
              <a:gd name="adj" fmla="val 142857"/>
            </a:avLst>
          </a:prstGeom>
          <a:solidFill>
            <a:srgbClr val="835E54"/>
          </a:solidFill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08" y="2507218"/>
            <a:ext cx="255984" cy="32004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40680" y="3200638"/>
            <a:ext cx="3749040" cy="10001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Юнгтік терапия: Символдар мен мифологияны қолдану</a:t>
            </a:r>
            <a:endParaRPr lang="en-US" sz="2100" dirty="0"/>
          </a:p>
        </p:txBody>
      </p:sp>
      <p:sp>
        <p:nvSpPr>
          <p:cNvPr id="14" name="Text 10"/>
          <p:cNvSpPr/>
          <p:nvPr/>
        </p:nvSpPr>
        <p:spPr>
          <a:xfrm>
            <a:off x="5440680" y="4328755"/>
            <a:ext cx="3749040" cy="30721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Клиенттің түстерін, қиялдарын, өнер туындыларын талдау арқылы бейсаналықпен байланыс орнатуға көмектеседі. Қазақстандық терапевт Б.Сәдуақастың тәжірибесінде жеке тұлғалық дағдарыс кешкен клиентке арналған символдар арқылы өзін-өзі табу курсы.</a:t>
            </a:r>
            <a:endParaRPr lang="en-US" sz="1650" dirty="0"/>
          </a:p>
        </p:txBody>
      </p:sp>
      <p:sp>
        <p:nvSpPr>
          <p:cNvPr id="15" name="Shape 11"/>
          <p:cNvSpPr/>
          <p:nvPr/>
        </p:nvSpPr>
        <p:spPr>
          <a:xfrm>
            <a:off x="9646920" y="2667238"/>
            <a:ext cx="4236720" cy="4977527"/>
          </a:xfrm>
          <a:prstGeom prst="roundRect">
            <a:avLst>
              <a:gd name="adj" fmla="val 3453"/>
            </a:avLst>
          </a:prstGeom>
          <a:solidFill>
            <a:srgbClr val="FFFCFA"/>
          </a:solidFill>
        </p:spPr>
      </p:sp>
      <p:sp>
        <p:nvSpPr>
          <p:cNvPr id="16" name="Shape 12"/>
          <p:cNvSpPr/>
          <p:nvPr/>
        </p:nvSpPr>
        <p:spPr>
          <a:xfrm>
            <a:off x="9646920" y="2636758"/>
            <a:ext cx="4236720" cy="121920"/>
          </a:xfrm>
          <a:prstGeom prst="roundRect">
            <a:avLst>
              <a:gd name="adj" fmla="val 73511"/>
            </a:avLst>
          </a:prstGeom>
          <a:solidFill>
            <a:srgbClr val="835E54"/>
          </a:solidFill>
        </p:spPr>
      </p:sp>
      <p:sp>
        <p:nvSpPr>
          <p:cNvPr id="17" name="Shape 13"/>
          <p:cNvSpPr/>
          <p:nvPr/>
        </p:nvSpPr>
        <p:spPr>
          <a:xfrm>
            <a:off x="11445240" y="2347198"/>
            <a:ext cx="640080" cy="640080"/>
          </a:xfrm>
          <a:prstGeom prst="roundRect">
            <a:avLst>
              <a:gd name="adj" fmla="val 142857"/>
            </a:avLst>
          </a:prstGeom>
          <a:solidFill>
            <a:srgbClr val="835E54"/>
          </a:solidFill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88" y="2507218"/>
            <a:ext cx="255984" cy="32004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890760" y="3200638"/>
            <a:ext cx="2667357" cy="3333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Нақты оқиғалар</a:t>
            </a:r>
            <a:endParaRPr lang="en-US" sz="2100" dirty="0"/>
          </a:p>
        </p:txBody>
      </p:sp>
      <p:sp>
        <p:nvSpPr>
          <p:cNvPr id="20" name="Text 15"/>
          <p:cNvSpPr/>
          <p:nvPr/>
        </p:nvSpPr>
        <p:spPr>
          <a:xfrm>
            <a:off x="9890760" y="3662005"/>
            <a:ext cx="3749040" cy="27308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Адлерлік терапияда әлеуметтік изоляциядан зардап шеккен студенттің әлеуметтік қызығушылығын арттыруға көмектескен оқиғалар жиі кездеседі. Юнгтік терапияда түстер арқылы өмірлік қиындықтарды жеңген адамдардың тарихы бар.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B3BDB5">
              <a:alpha val="85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1513642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Психология мен аналитика: адам мінез-құлқын түсінудегі заманауи әдістер</a:t>
            </a:r>
            <a:endParaRPr lang="en-US" sz="4450" dirty="0"/>
          </a:p>
        </p:txBody>
      </p:sp>
      <p:sp>
        <p:nvSpPr>
          <p:cNvPr id="7" name="Text 3"/>
          <p:cNvSpPr/>
          <p:nvPr/>
        </p:nvSpPr>
        <p:spPr>
          <a:xfrm>
            <a:off x="1775936" y="3498175"/>
            <a:ext cx="428029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Психологиялық профильдеу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93790" y="4079319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OSINT (Ашық дереккөздерді талдау) және үлкен деректерді қолдану арқылы адамдардың мінез-құлқын тереңірек түсінуге мүмкіндік береді.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8467963" y="3498175"/>
            <a:ext cx="450782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Теориялардың цифрлық әсері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599521" y="4079319"/>
            <a:ext cx="624470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Адлер мен Юнг теориялары цифрлық психологияда адамның жеке мақсаттарын (Адлер) және ортақ символдарға (Юнг) деген реакциясын талдауда қолданылады.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793790" y="5990153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Мысалы, әлеуметтік желілердегі пайдаланушылардың мінез-құлқын талдау арқылы олардың алдағы әрекеттерін болжауға болады. Бұл маркетингте, қоғамдық пікірді зерттеуде және тіпті қауіпсіздік саласында маңызды.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7168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Тұлға теорияларының бизнес пен білім саласындағы қолданылуы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28355"/>
            <a:ext cx="4196358" cy="4043958"/>
          </a:xfrm>
          <a:prstGeom prst="roundRect">
            <a:avLst>
              <a:gd name="adj" fmla="val 2356"/>
            </a:avLst>
          </a:prstGeom>
          <a:solidFill>
            <a:srgbClr val="EBE2E0"/>
          </a:solidFill>
          <a:ln w="7620">
            <a:solidFill>
              <a:srgbClr val="835E5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28224" y="326278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35E54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390" y="3411617"/>
            <a:ext cx="306110" cy="382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67765" y="4170045"/>
            <a:ext cx="344840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Мотивацияны арттыру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660463"/>
            <a:ext cx="3727490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Адлерлік тәсіл қызметкерлердің жеке мақсаттары мен ұйым мақсаттарын үйлестіру арқылы мотивациясын арттыруға бағытталған.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3028355"/>
            <a:ext cx="4196358" cy="4043958"/>
          </a:xfrm>
          <a:prstGeom prst="roundRect">
            <a:avLst>
              <a:gd name="adj" fmla="val 2356"/>
            </a:avLst>
          </a:prstGeom>
          <a:solidFill>
            <a:srgbClr val="EBE2E0"/>
          </a:solidFill>
          <a:ln w="7620">
            <a:solidFill>
              <a:srgbClr val="C9907C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51396" y="326278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C9907C"/>
          </a:solidFill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562" y="3411617"/>
            <a:ext cx="306110" cy="382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897523" y="417004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Команда құру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51396" y="4660463"/>
            <a:ext cx="3727490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Юнгтің типологиясы (мысалы, интроверт/экстраверт, сезіну/интуиция) негізінде команда мүшелерінің әртүрлілігін пайдаланып, тиімді жұмыс топтарын құруға болады.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3028355"/>
            <a:ext cx="4196358" cy="4043958"/>
          </a:xfrm>
          <a:prstGeom prst="roundRect">
            <a:avLst>
              <a:gd name="adj" fmla="val 2356"/>
            </a:avLst>
          </a:prstGeom>
          <a:solidFill>
            <a:srgbClr val="EBE2E0"/>
          </a:solidFill>
          <a:ln w="7620">
            <a:solidFill>
              <a:srgbClr val="B3BDB5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74568" y="326278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B3BDB5"/>
          </a:solidFill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734" y="3411617"/>
            <a:ext cx="306110" cy="38266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972437" y="4170045"/>
            <a:ext cx="353175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Білім берудегі тәжірибе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74568" y="4660463"/>
            <a:ext cx="3727490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Қазақстандағы ірі компаниялар мен оқу орындары қызметкерлер мен студенттердің жеке ерекшеліктерін ескеру арқылы оқыту және дамыту бағдарламаларын жасайды.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4498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Қиындықтар мен сын-қатерлер: теорияны практикаға енгізудегі мәселелер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15684"/>
            <a:ext cx="13042821" cy="4869418"/>
          </a:xfrm>
          <a:prstGeom prst="roundRect">
            <a:avLst>
              <a:gd name="adj" fmla="val 195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623304"/>
            <a:ext cx="13027581" cy="1376124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5" name="Text 3"/>
          <p:cNvSpPr/>
          <p:nvPr/>
        </p:nvSpPr>
        <p:spPr>
          <a:xfrm>
            <a:off x="1028224" y="2767013"/>
            <a:ext cx="6056352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Теориялардың күрделілігі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45824" y="2767013"/>
            <a:ext cx="6056352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Адлер мен Юнгтің теориялары терең философиялық және психологиялық білімді талап етеді, бұл оларды толық меңгеруді қиындатады.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801410" y="3999428"/>
            <a:ext cx="13027581" cy="1739027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8" name="Text 6"/>
          <p:cNvSpPr/>
          <p:nvPr/>
        </p:nvSpPr>
        <p:spPr>
          <a:xfrm>
            <a:off x="1028224" y="4143137"/>
            <a:ext cx="6056352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C9907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Мәдени ерекшеліктер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5824" y="4143137"/>
            <a:ext cx="6056352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Батыс психологиясының теорияларын Қазақстанның мәдени ерекшеліктеріне бейімдеу кейде қиындық туғызады. Кейбір ұғымдардың аудармасы және түсінігі әртүрлі болуы мүмкін.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801410" y="5738455"/>
            <a:ext cx="13027581" cy="1739027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1" name="Text 9"/>
          <p:cNvSpPr/>
          <p:nvPr/>
        </p:nvSpPr>
        <p:spPr>
          <a:xfrm>
            <a:off x="1028224" y="5882164"/>
            <a:ext cx="6056352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B3BDB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Психологтардың пікірлері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5824" y="5882164"/>
            <a:ext cx="6056352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Кейбір психологтар бұл теорияларды заманауи ғылыми зерттеулермен толық үйлеспейді деп есептейді, ал басқалары олардың практикалық құндылығын жоғары бағалайды.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279" y="918686"/>
            <a:ext cx="13217843" cy="12613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Болашаққа көзқарас: тұлға психологиясының дамуы мен инновациялары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1364575" y="2906554"/>
            <a:ext cx="2676406" cy="3152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Жасанды интеллект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06279" y="3342918"/>
            <a:ext cx="3993118" cy="12915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ЖИ адам мінез-құлқын талдауда және психологиялық модельдерді құруда Адлер мен Юнг теорияларына жаңа көзқарас береді.</a:t>
            </a:r>
            <a:endParaRPr lang="en-US" sz="15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2054" y="2634139"/>
            <a:ext cx="4626173" cy="462617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5" y="3613487"/>
            <a:ext cx="301943" cy="3774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666095" y="2583656"/>
            <a:ext cx="2522696" cy="3152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Үлкен деректер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930884" y="3020020"/>
            <a:ext cx="3993237" cy="19373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Адамдардың әрекеттері туралы жинақталған деректер Юнгтің коллективтік бейсаналық идеясын тексеруге және Адлердің мақсатқа бағытталған мінез-құлқын талдауға мүмкіндік береді.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54" y="2634139"/>
            <a:ext cx="4626173" cy="462617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955" y="3613487"/>
            <a:ext cx="301943" cy="3774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8162" y="5260062"/>
            <a:ext cx="3738682" cy="3152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Цифрлық дәуірде жаңғырту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9930884" y="5696426"/>
            <a:ext cx="3993237" cy="16144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Ескі теорияларды жаңа технологиялармен біріктіру арқылы тұлғаны тереңірек түсінуге және психологиялық көмек көрсету әдістерін жақсартуға болады.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054" y="2634139"/>
            <a:ext cx="4626173" cy="462617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955" y="5903297"/>
            <a:ext cx="301943" cy="37742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08209" y="5421511"/>
            <a:ext cx="3589258" cy="3152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Қазақстандағы зерттеулер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706279" y="5857875"/>
            <a:ext cx="3993118" cy="12915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Жергілікті зерттеушілер бұл теорияларды Қазақстанның әлеуметтік-мәдени контексінде қолдану бойынша жобалар жүргізуде.</a:t>
            </a:r>
            <a:endParaRPr lang="en-US" sz="15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2054" y="2634139"/>
            <a:ext cx="4626173" cy="4626173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145" y="5903297"/>
            <a:ext cx="301943" cy="377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5921</Words>
  <Application>WPS Presentation</Application>
  <PresentationFormat>On-screen Show (16:9)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Crimson Pro Bold</vt:lpstr>
      <vt:lpstr>AMGDT</vt:lpstr>
      <vt:lpstr>Crimson Pro Bold</vt:lpstr>
      <vt:lpstr>Crimson Pro Bold</vt:lpstr>
      <vt:lpstr>Open Sans</vt:lpstr>
      <vt:lpstr>Open Sans</vt:lpstr>
      <vt:lpstr>Open Sans</vt:lpstr>
      <vt:lpstr>Calibri</vt:lpstr>
      <vt:lpstr>Microsoft YaHei</vt:lpstr>
      <vt:lpstr>Arial Unicode MS</vt:lpstr>
      <vt:lpstr>MingLiU-ExtB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Гульнар Салимов�</cp:lastModifiedBy>
  <cp:revision>2</cp:revision>
  <dcterms:created xsi:type="dcterms:W3CDTF">2025-09-02T06:51:00Z</dcterms:created>
  <dcterms:modified xsi:type="dcterms:W3CDTF">2025-09-02T07:34:20Z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0438D921DA7546A19A1D37CC77999B4E_12</vt:lpwstr>
  </property>
  <property fmtid="{D5CDD505-2E9C-101B-9397-08002B2CF9AE}" pid="3" name="KSOProductBuildVer">
    <vt:lpwstr>1049-12.2.0.21931</vt:lpwstr>
  </property>
</Properties>
</file>